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1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2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3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[Your metric]</c:v>
                </c:pt>
              </c:strCache>
            </c:strRef>
          </c:tx>
          <c:spPr>
            <a:solidFill>
              <a:srgbClr val="2B7278"/>
            </a:solidFill>
            <a:ln w="38100" cap="flat">
              <a:solidFill>
                <a:srgbClr val="2B7278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2B7278"/>
              </a:solidFill>
              <a:ln w="9525" cap="flat">
                <a:solidFill>
                  <a:srgbClr val="2B7278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Sheet1!$A$2:$A$13</c:f>
              <c:multiLvlStrCache>
                <c:ptCount val="12"/>
                <c:lvl>
                  <c:pt idx="0">
                    <c:v>M1</c:v>
                  </c:pt>
                  <c:pt idx="1">
                    <c:v>M2</c:v>
                  </c:pt>
                  <c:pt idx="2">
                    <c:v>M3</c:v>
                  </c:pt>
                  <c:pt idx="3">
                    <c:v>M4</c:v>
                  </c:pt>
                  <c:pt idx="4">
                    <c:v>M5</c:v>
                  </c:pt>
                  <c:pt idx="5">
                    <c:v>M6</c:v>
                  </c:pt>
                  <c:pt idx="6">
                    <c:v>M7</c:v>
                  </c:pt>
                  <c:pt idx="7">
                    <c:v>M8</c:v>
                  </c:pt>
                  <c:pt idx="8">
                    <c:v>M9</c:v>
                  </c:pt>
                  <c:pt idx="9">
                    <c:v>M10</c:v>
                  </c:pt>
                  <c:pt idx="10">
                    <c:v>M11</c:v>
                  </c:pt>
                  <c:pt idx="11">
                    <c:v>M12</c:v>
                  </c:pt>
                </c:lvl>
              </c:multiLvlStrCache>
            </c:multiLvl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10</c:v>
                </c:pt>
                <c:pt idx="1">
                  <c:v>12</c:v>
                </c:pt>
                <c:pt idx="2">
                  <c:v>15</c:v>
                </c:pt>
                <c:pt idx="3">
                  <c:v>17</c:v>
                </c:pt>
                <c:pt idx="4">
                  <c:v>21</c:v>
                </c:pt>
                <c:pt idx="5">
                  <c:v>26</c:v>
                </c:pt>
                <c:pt idx="6">
                  <c:v>30</c:v>
                </c:pt>
                <c:pt idx="7">
                  <c:v>37</c:v>
                </c:pt>
                <c:pt idx="8">
                  <c:v>44</c:v>
                </c:pt>
                <c:pt idx="9">
                  <c:v>52</c:v>
                </c:pt>
                <c:pt idx="10">
                  <c:v>63</c:v>
                </c:pt>
                <c:pt idx="11">
                  <c:v>75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7476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5DCD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7476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[Your metric]</c:v>
                </c:pt>
              </c:strCache>
            </c:strRef>
          </c:tx>
          <c:spPr>
            <a:solidFill>
              <a:srgbClr val="2B7278"/>
            </a:solidFill>
            <a:ln w="38100" cap="flat">
              <a:solidFill>
                <a:srgbClr val="2B7278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2B7278"/>
              </a:solidFill>
              <a:ln w="9525" cap="flat">
                <a:solidFill>
                  <a:srgbClr val="2B7278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Sheet1!$A$2:$A$13</c:f>
              <c:multiLvlStrCache>
                <c:ptCount val="12"/>
                <c:lvl>
                  <c:pt idx="0">
                    <c:v>M1</c:v>
                  </c:pt>
                  <c:pt idx="1">
                    <c:v>M2</c:v>
                  </c:pt>
                  <c:pt idx="2">
                    <c:v>M3</c:v>
                  </c:pt>
                  <c:pt idx="3">
                    <c:v>M4</c:v>
                  </c:pt>
                  <c:pt idx="4">
                    <c:v>M5</c:v>
                  </c:pt>
                  <c:pt idx="5">
                    <c:v>M6</c:v>
                  </c:pt>
                  <c:pt idx="6">
                    <c:v>M7</c:v>
                  </c:pt>
                  <c:pt idx="7">
                    <c:v>M8</c:v>
                  </c:pt>
                  <c:pt idx="8">
                    <c:v>M9</c:v>
                  </c:pt>
                  <c:pt idx="9">
                    <c:v>M10</c:v>
                  </c:pt>
                  <c:pt idx="10">
                    <c:v>M11</c:v>
                  </c:pt>
                  <c:pt idx="11">
                    <c:v>M12</c:v>
                  </c:pt>
                </c:lvl>
              </c:multiLvlStrCache>
            </c:multiLvl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10</c:v>
                </c:pt>
                <c:pt idx="1">
                  <c:v>12</c:v>
                </c:pt>
                <c:pt idx="2">
                  <c:v>15</c:v>
                </c:pt>
                <c:pt idx="3">
                  <c:v>17</c:v>
                </c:pt>
                <c:pt idx="4">
                  <c:v>21</c:v>
                </c:pt>
                <c:pt idx="5">
                  <c:v>26</c:v>
                </c:pt>
                <c:pt idx="6">
                  <c:v>30</c:v>
                </c:pt>
                <c:pt idx="7">
                  <c:v>37</c:v>
                </c:pt>
                <c:pt idx="8">
                  <c:v>44</c:v>
                </c:pt>
                <c:pt idx="9">
                  <c:v>52</c:v>
                </c:pt>
                <c:pt idx="10">
                  <c:v>63</c:v>
                </c:pt>
                <c:pt idx="11">
                  <c:v>75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7476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5DCD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7476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Use of funds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B7278"/>
              </a:solidFill>
              <a:effectLst/>
            </c:spPr>
          </c:dPt>
          <c:dPt>
            <c:idx val="1"/>
            <c:bubble3D val="0"/>
            <c:spPr>
              <a:solidFill>
                <a:srgbClr val="0B1214"/>
              </a:solidFill>
              <a:effectLst/>
            </c:spPr>
          </c:dPt>
          <c:dPt>
            <c:idx val="2"/>
            <c:bubble3D val="0"/>
            <c:spPr>
              <a:solidFill>
                <a:srgbClr val="9AB5B7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[Product]</c:v>
                </c:pt>
                <c:pt idx="1">
                  <c:v>[Sales]</c:v>
                </c:pt>
                <c:pt idx="2">
                  <c:v>[Operations]</c:v>
                </c:pt>
              </c:strCache>
            </c:strRef>
          </c:cat>
          <c:val>
            <c:numRef>
              <c:f>Sheet1!$B$2:$B$4</c:f>
              <c:numCache>
                <c:ptCount val="3"/>
                <c:pt idx="0">
                  <c:v>55</c:v>
                </c:pt>
                <c:pt idx="1">
                  <c:v>35</c:v>
                </c:pt>
                <c:pt idx="2">
                  <c:v>10</c:v>
                </c:pt>
              </c:numCache>
            </c:numRef>
          </c:val>
        </c:ser>
        <c:firstSliceAng val="0"/>
        <c:holeSize val="55"/>
      </c:doughnutChart>
      <c:spPr>
        <a:noFill/>
        <a:ln>
          <a:noFill/>
        </a:ln>
        <a:effectLst/>
      </c:spPr>
    </c:plotArea>
    <c:legend>
      <c:legendPos val="r"/>
      <c:overlay val="0"/>
      <c:txPr>
        <a:bodyPr/>
        <a:lstStyle/>
        <a:p>
          <a:pPr>
            <a:defRPr sz="1300">
              <a:latin typeface="Arial"/>
              <a:cs typeface="Arial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COVER: [Company]: [what you do] for [whom]
Example: Acme: fills the appointments clinics lose to no-shows
What goes on it:
- The name and one line a stranger could repeat
- The round and the date
Leave off: A tagline that sounds like a brand and explains nothing.
From the the seed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PROBLEM: [Who] lose [what] every [period]
Example: Clinics lose 18% of appointments to no-shows
What goes on it:
- Who has the problem, in one line
- What it costs them, in money or time, with a number
- How they cope today
Leave off: A problem only you have noticed, or one sized in adjectives.
From the the seed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SOLUTION: [Product] [does what] so [result]
Example: Acme predicts no-shows and refills the slot two days ahead
What goes on it:
- What you do about the problem, in one sentence
- The result for the customer, as a number if you have one
Leave off: A feature list. Features belong on the product slide.
From the the seed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PRODUCT: [How it works] in [n] steps
Example: Connect, predict, refill: live in an afternoon
What goes on it:
- One screenshot or the flow in three steps
- What the customer does and what the product does
Leave off: Every screen you have built.
From the the seed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NOW: [What changed] makes this possible now
Example: Scheduling systems opened their APIs in 2024
What goes on it:
- The change: technology, rules or behaviour
- Why nobody could do this five years ago
Leave off: "The market is growing" is not a why-now.
From the the seed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MARKET: [n] [customers] pay [amount]: a $[size] market
Example: 230,000 clinics at $4,200 a year: a $1B market in the US
What goes on it:
- The market bottom up: customers you can reach times what each pays
- Where you start and where it leads
Leave off: A top-down TAM from an analyst report with no route to it.
From the the seed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BUSINESS MODEL: [Price] per [unit], paid back in [time]
Example: $350 a clinic a month, paid back in under two months
What goes on it:
- Who pays, how much and how often
- Margin, and payback on acquiring a customer if you know it
Leave off: Five revenue streams. Show the one that matters.
From the the seed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TRACTION: [Metric] up [x] in [period]
Example: ARR up 8x in a year, to $168k
What goes on it:
- One chart of the metric that matters, over time
- Retention or repeat use beside it
Leave off: Cumulative charts, vanity numbers, and no dates on the axis.
From the the seed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 TO MARKET: We reach [customers] through [channel] at [cost]
Example: Sold through two scheduling partners; each group brings 8 to 30 clinics
What goes on it:
- The channel that works today, with its numbers
- The next one, and how you will test it
Leave off: Every channel at once: SEO, events, partnerships, paid.
From the the seed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COMPETITION: Why [customers] choose us over [alternative]
Example: Reminders tell patients; Acme refills the slot
What goes on it:
- What customers use today, including doing nothing
- The one or two things you do that they cannot
Leave off: A 2×2 where you are alone in the top right, or "no competitors".
From the the seed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TEAM: [Why this team] wins this market
Example: Ran a 60-clinic group; built scheduling at scale
What goes on it:
- The founders, and the one thing each has done that matters here
- Key hires and advisers only if they change the odds
Leave off: Logos of every employer and degree.
From the the seed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FINANCIALS: [Revenue] by [year] on [burn]
Example: $1.2M ARR in 20 months on $2.5M
What goes on it:
- Revenue and burn for three years, by year
- The two or three assumptions everything rests on
Leave off: A full P&amp;L in 10-point type. Send the model separately.
From the the seed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ASK: Raising [amount] to reach [milestone] in [months]
Example: Raising $2.5M to reach 150 clinics and $1.2M ARR in 20 months
What goes on it:
- The amount, and the runway it buys
- The milestones it reaches, which set up the next round
- Use of funds in three lines at most
Leave off: An amount with no milestone, or "$1M to $3M".
From the the seed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CONTACT: [Name], [email], [website]
Example: Maya Chen · maya@acme.example · acme.example
What goes on it:
- A name, an email and the website
- Nothing else: this is the slide left on screen
Leave off: "Questions?" with no way to reach you.
From the the seed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6" name="Shape 3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B7278"/>
          </a:solidFill>
          <a:ln w="12700">
            <a:solidFill>
              <a:srgbClr val="2B7278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14400" y="2011680"/>
            <a:ext cx="10058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</a:t>
            </a:r>
            <a:endParaRPr lang="en-US" sz="5400" dirty="0"/>
          </a:p>
        </p:txBody>
      </p:sp>
      <p:sp>
        <p:nvSpPr>
          <p:cNvPr id="8" name="Text 5"/>
          <p:cNvSpPr/>
          <p:nvPr/>
        </p:nvSpPr>
        <p:spPr>
          <a:xfrm>
            <a:off x="914400" y="3108960"/>
            <a:ext cx="10058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you do] for [whom], in one line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914400" y="384048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"Acme: fills the appointments clinics lose to no-shows"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914400" y="51206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[Round] round · [Month Year]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· PROBLEM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[Who] lose [what] every [period]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"Clinics lose 18% of appointments to no-shows"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48640" y="2286000"/>
            <a:ext cx="110642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one sentence you want remembered, with a number]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548640" y="3749040"/>
            <a:ext cx="1106424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has the problem, in one line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costs them, in money or time, with a number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they cope today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· SOLUTION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[Product] [does what] so [result]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"Acme predicts no-shows and refills the slot two days ahead"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48640" y="2286000"/>
            <a:ext cx="110642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one sentence you want remembered, with a number]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548640" y="3749040"/>
            <a:ext cx="1106424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you do about the problem, in one sentence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result for the customer, as a number if you have one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· PRODUCT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[How it works] in [n] steps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"Connect, predict, refill: live in an afternoon"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548640" y="2286000"/>
            <a:ext cx="3505200" cy="3840480"/>
          </a:xfrm>
          <a:prstGeom prst="roundRect">
            <a:avLst>
              <a:gd name="adj" fmla="val 2087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77240" y="2423160"/>
            <a:ext cx="304800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[Step or proof]</a:t>
            </a:r>
            <a:endParaRPr lang="en-US" sz="18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[One line, or a screenshot here]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4328160" y="2286000"/>
            <a:ext cx="3505200" cy="3840480"/>
          </a:xfrm>
          <a:prstGeom prst="roundRect">
            <a:avLst>
              <a:gd name="adj" fmla="val 2087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556760" y="2423160"/>
            <a:ext cx="304800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[Step or proof]</a:t>
            </a:r>
            <a:endParaRPr lang="en-US" sz="18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[One line, or a screenshot here]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8107680" y="2286000"/>
            <a:ext cx="3505200" cy="3840480"/>
          </a:xfrm>
          <a:prstGeom prst="roundRect">
            <a:avLst>
              <a:gd name="adj" fmla="val 2087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336280" y="2423160"/>
            <a:ext cx="304800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[Step or proof]</a:t>
            </a:r>
            <a:endParaRPr lang="en-US" sz="18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[One line, or a screenshot here]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· WHY NOW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changed] makes this possible now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"Scheduling systems opened their APIs in 2024"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48640" y="2286000"/>
            <a:ext cx="1106424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400"/>
              </a:spcAft>
              <a:buSzPct val="100000"/>
              <a:buChar char="■"/>
            </a:pPr>
            <a:r>
              <a:rPr lang="en-US" sz="2000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change: technology, rules or behaviour]</a:t>
            </a:r>
            <a:endParaRPr lang="en-US" sz="2000" dirty="0"/>
          </a:p>
          <a:p>
            <a:pPr marL="342900" indent="-342900">
              <a:spcAft>
                <a:spcPts val="1400"/>
              </a:spcAft>
              <a:buSzPct val="100000"/>
              <a:buChar char="■"/>
            </a:pPr>
            <a:r>
              <a:rPr lang="en-US" sz="2000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[Why nobody could do this five years ago]</a:t>
            </a:r>
            <a:endParaRPr lang="en-US" sz="2000" dirty="0"/>
          </a:p>
          <a:p>
            <a:pPr marL="342900" indent="-342900">
              <a:spcAft>
                <a:spcPts val="1400"/>
              </a:spcAft>
              <a:buSzPct val="100000"/>
              <a:buChar char="■"/>
            </a:pPr>
            <a:r>
              <a:rPr lang="en-US" sz="2000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[Third point, or delete]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· MARKET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[n] [customers] pay [amount]: a $[size] market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"230,000 clinics at $4,200 a year: a $1B market in the US"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548640" y="2286000"/>
            <a:ext cx="3505200" cy="2103120"/>
          </a:xfrm>
          <a:prstGeom prst="roundRect">
            <a:avLst>
              <a:gd name="adj" fmla="val 3478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77240" y="2423160"/>
            <a:ext cx="30480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[$ number]</a:t>
            </a:r>
            <a:endParaRPr lang="en-US" sz="40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measures]</a:t>
            </a:r>
            <a:endParaRPr lang="en-US" sz="4000" dirty="0"/>
          </a:p>
        </p:txBody>
      </p:sp>
      <p:sp>
        <p:nvSpPr>
          <p:cNvPr id="11" name="Shape 8"/>
          <p:cNvSpPr/>
          <p:nvPr/>
        </p:nvSpPr>
        <p:spPr>
          <a:xfrm>
            <a:off x="4328160" y="2286000"/>
            <a:ext cx="3505200" cy="2103120"/>
          </a:xfrm>
          <a:prstGeom prst="roundRect">
            <a:avLst>
              <a:gd name="adj" fmla="val 3478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556760" y="2423160"/>
            <a:ext cx="30480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[$ number]</a:t>
            </a:r>
            <a:endParaRPr lang="en-US" sz="40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measures]</a:t>
            </a:r>
            <a:endParaRPr lang="en-US" sz="4000" dirty="0"/>
          </a:p>
        </p:txBody>
      </p:sp>
      <p:sp>
        <p:nvSpPr>
          <p:cNvPr id="13" name="Shape 10"/>
          <p:cNvSpPr/>
          <p:nvPr/>
        </p:nvSpPr>
        <p:spPr>
          <a:xfrm>
            <a:off x="8107680" y="2286000"/>
            <a:ext cx="3505200" cy="2103120"/>
          </a:xfrm>
          <a:prstGeom prst="roundRect">
            <a:avLst>
              <a:gd name="adj" fmla="val 3478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336280" y="2423160"/>
            <a:ext cx="30480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[$ number]</a:t>
            </a:r>
            <a:endParaRPr lang="en-US" sz="40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measures]</a:t>
            </a:r>
            <a:endParaRPr lang="en-US" sz="4000" dirty="0"/>
          </a:p>
        </p:txBody>
      </p:sp>
      <p:sp>
        <p:nvSpPr>
          <p:cNvPr id="15" name="Text 12"/>
          <p:cNvSpPr/>
          <p:nvPr/>
        </p:nvSpPr>
        <p:spPr>
          <a:xfrm>
            <a:off x="548640" y="4663440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market bottom up: customers you can reach times what each pays · Where you start and where it leads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· BUSINESS MODEL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[Price] per [unit], paid back in [time]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"$350 a clinic a month, paid back in under two months"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548640" y="2286000"/>
            <a:ext cx="3505200" cy="2103120"/>
          </a:xfrm>
          <a:prstGeom prst="roundRect">
            <a:avLst>
              <a:gd name="adj" fmla="val 3478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77240" y="2423160"/>
            <a:ext cx="30480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[$ number]</a:t>
            </a:r>
            <a:endParaRPr lang="en-US" sz="40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measures]</a:t>
            </a:r>
            <a:endParaRPr lang="en-US" sz="4000" dirty="0"/>
          </a:p>
        </p:txBody>
      </p:sp>
      <p:sp>
        <p:nvSpPr>
          <p:cNvPr id="11" name="Shape 8"/>
          <p:cNvSpPr/>
          <p:nvPr/>
        </p:nvSpPr>
        <p:spPr>
          <a:xfrm>
            <a:off x="4328160" y="2286000"/>
            <a:ext cx="3505200" cy="2103120"/>
          </a:xfrm>
          <a:prstGeom prst="roundRect">
            <a:avLst>
              <a:gd name="adj" fmla="val 3478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556760" y="2423160"/>
            <a:ext cx="30480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[$ number]</a:t>
            </a:r>
            <a:endParaRPr lang="en-US" sz="40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measures]</a:t>
            </a:r>
            <a:endParaRPr lang="en-US" sz="4000" dirty="0"/>
          </a:p>
        </p:txBody>
      </p:sp>
      <p:sp>
        <p:nvSpPr>
          <p:cNvPr id="13" name="Shape 10"/>
          <p:cNvSpPr/>
          <p:nvPr/>
        </p:nvSpPr>
        <p:spPr>
          <a:xfrm>
            <a:off x="8107680" y="2286000"/>
            <a:ext cx="3505200" cy="2103120"/>
          </a:xfrm>
          <a:prstGeom prst="roundRect">
            <a:avLst>
              <a:gd name="adj" fmla="val 3478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336280" y="2423160"/>
            <a:ext cx="30480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[$ number]</a:t>
            </a:r>
            <a:endParaRPr lang="en-US" sz="40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measures]</a:t>
            </a:r>
            <a:endParaRPr lang="en-US" sz="4000" dirty="0"/>
          </a:p>
        </p:txBody>
      </p:sp>
      <p:sp>
        <p:nvSpPr>
          <p:cNvPr id="15" name="Text 12"/>
          <p:cNvSpPr/>
          <p:nvPr/>
        </p:nvSpPr>
        <p:spPr>
          <a:xfrm>
            <a:off x="548640" y="4663440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pays, how much and how often · Margin, and payback on acquiring a customer if you know it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 · TRACTION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[Metric] up [x] in [period]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"ARR up 8x in a year, to $168k"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graphicFrame>
        <p:nvGraphicFramePr>
          <p:cNvPr id="9" name="Chart 0" descr=""/>
          <p:cNvGraphicFramePr/>
          <p:nvPr/>
        </p:nvGraphicFramePr>
        <p:xfrm>
          <a:off x="548640" y="2286000"/>
          <a:ext cx="7680960" cy="38404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0" name="Shape 6"/>
          <p:cNvSpPr/>
          <p:nvPr/>
        </p:nvSpPr>
        <p:spPr>
          <a:xfrm>
            <a:off x="8503920" y="2286000"/>
            <a:ext cx="3108960" cy="1737360"/>
          </a:xfrm>
          <a:prstGeom prst="roundRect">
            <a:avLst>
              <a:gd name="adj" fmla="val 4211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8732520" y="2423160"/>
            <a:ext cx="26517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[Headline number]</a:t>
            </a:r>
            <a:endParaRPr lang="en-US" sz="18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is, and when]</a:t>
            </a:r>
            <a:endParaRPr lang="en-US" sz="1800" dirty="0"/>
          </a:p>
        </p:txBody>
      </p:sp>
      <p:sp>
        <p:nvSpPr>
          <p:cNvPr id="12" name="Shape 8"/>
          <p:cNvSpPr/>
          <p:nvPr/>
        </p:nvSpPr>
        <p:spPr>
          <a:xfrm>
            <a:off x="8503920" y="4297680"/>
            <a:ext cx="3108960" cy="1737360"/>
          </a:xfrm>
          <a:prstGeom prst="roundRect">
            <a:avLst>
              <a:gd name="adj" fmla="val 4211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8732520" y="4434840"/>
            <a:ext cx="26517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[Second number]</a:t>
            </a:r>
            <a:endParaRPr lang="en-US" sz="18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[Retention, margin or growth]</a:t>
            </a:r>
            <a:endParaRPr lang="en-US" sz="1800" dirty="0"/>
          </a:p>
        </p:txBody>
      </p:sp>
      <p:sp>
        <p:nvSpPr>
          <p:cNvPr id="14" name="Text 10"/>
          <p:cNvSpPr/>
          <p:nvPr/>
        </p:nvSpPr>
        <p:spPr>
          <a:xfrm>
            <a:off x="548640" y="6126480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data: right-click the chart and edit the data.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 · GO TO MARKET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reach [customers] through [channel] at [cost]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"Sold through two scheduling partners; each group brings 8 to 30 clinics"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48640" y="2286000"/>
            <a:ext cx="1106424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400"/>
              </a:spcAft>
              <a:buSzPct val="100000"/>
              <a:buChar char="■"/>
            </a:pPr>
            <a:r>
              <a:rPr lang="en-US" sz="2000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channel that works today, with its numbers]</a:t>
            </a:r>
            <a:endParaRPr lang="en-US" sz="2000" dirty="0"/>
          </a:p>
          <a:p>
            <a:pPr marL="342900" indent="-342900">
              <a:spcAft>
                <a:spcPts val="1400"/>
              </a:spcAft>
              <a:buSzPct val="100000"/>
              <a:buChar char="■"/>
            </a:pPr>
            <a:r>
              <a:rPr lang="en-US" sz="2000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next one, and how you will test it]</a:t>
            </a:r>
            <a:endParaRPr lang="en-US" sz="2000" dirty="0"/>
          </a:p>
          <a:p>
            <a:pPr marL="342900" indent="-342900">
              <a:spcAft>
                <a:spcPts val="1400"/>
              </a:spcAft>
              <a:buSzPct val="100000"/>
              <a:buChar char="■"/>
            </a:pPr>
            <a:r>
              <a:rPr lang="en-US" sz="2000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[Third point, or delete]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· COMPETITION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[customers] choose us over [alternative]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"Reminders tell patients; Acme refills the slot"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286000"/>
          <a:ext cx="11064240" cy="914400"/>
        </p:xfrm>
        <a:graphic>
          <a:graphicData uri="http://schemas.openxmlformats.org/drawingml/2006/table">
            <a:tbl>
              <a:tblPr/>
              <a:tblGrid>
                <a:gridCol w="4206240"/>
                <a:gridCol w="2286000"/>
                <a:gridCol w="2286000"/>
                <a:gridCol w="2286000"/>
              </a:tblGrid>
              <a:tr h="685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[You]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727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0B121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[Today's way]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0B121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[Competitor]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2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0B121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[What customers care about most]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2B727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AC312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✗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6B747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Partly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0B121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[Second thing]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2B727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AC312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✗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6B747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Partly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0B121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[Third thing]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2B727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AC312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✗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6B747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Partly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· TEAM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[Why this team] wins this market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"Ran a 60-clinic group; built scheduling at scale"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1569720" y="2286000"/>
            <a:ext cx="1463040" cy="1463040"/>
          </a:xfrm>
          <a:prstGeom prst="ellipse">
            <a:avLst/>
          </a:prstGeom>
          <a:solidFill>
            <a:srgbClr val="EEF2F2"/>
          </a:solidFill>
          <a:ln w="12700">
            <a:solidFill>
              <a:srgbClr val="D5DCD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48640" y="3931920"/>
            <a:ext cx="35052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[Name], [Role]</a:t>
            </a:r>
            <a:endParaRPr lang="en-US" sz="17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one thing they have done that matters here]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5349240" y="2286000"/>
            <a:ext cx="1463040" cy="1463040"/>
          </a:xfrm>
          <a:prstGeom prst="ellipse">
            <a:avLst/>
          </a:prstGeom>
          <a:solidFill>
            <a:srgbClr val="EEF2F2"/>
          </a:solidFill>
          <a:ln w="12700">
            <a:solidFill>
              <a:srgbClr val="D5DCD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328160" y="3931920"/>
            <a:ext cx="35052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[Name], [Role]</a:t>
            </a:r>
            <a:endParaRPr lang="en-US" sz="17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one thing they have done that matters here]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9128760" y="2286000"/>
            <a:ext cx="1463040" cy="1463040"/>
          </a:xfrm>
          <a:prstGeom prst="ellipse">
            <a:avLst/>
          </a:prstGeom>
          <a:solidFill>
            <a:srgbClr val="EEF2F2"/>
          </a:solidFill>
          <a:ln w="12700">
            <a:solidFill>
              <a:srgbClr val="D5DCD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107680" y="3931920"/>
            <a:ext cx="35052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[Name], [Role]</a:t>
            </a:r>
            <a:endParaRPr lang="en-US" sz="17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one thing they have done that matters here]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· FINANCIALS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[Revenue] by [year] on [burn]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"$1.2M ARR in 20 months on $2.5M"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graphicFrame>
        <p:nvGraphicFramePr>
          <p:cNvPr id="9" name="Chart 0" descr=""/>
          <p:cNvGraphicFramePr/>
          <p:nvPr/>
        </p:nvGraphicFramePr>
        <p:xfrm>
          <a:off x="548640" y="2286000"/>
          <a:ext cx="7680960" cy="38404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0" name="Shape 6"/>
          <p:cNvSpPr/>
          <p:nvPr/>
        </p:nvSpPr>
        <p:spPr>
          <a:xfrm>
            <a:off x="8503920" y="2286000"/>
            <a:ext cx="3108960" cy="1737360"/>
          </a:xfrm>
          <a:prstGeom prst="roundRect">
            <a:avLst>
              <a:gd name="adj" fmla="val 4211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8732520" y="2423160"/>
            <a:ext cx="26517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[Headline number]</a:t>
            </a:r>
            <a:endParaRPr lang="en-US" sz="18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is, and when]</a:t>
            </a:r>
            <a:endParaRPr lang="en-US" sz="1800" dirty="0"/>
          </a:p>
        </p:txBody>
      </p:sp>
      <p:sp>
        <p:nvSpPr>
          <p:cNvPr id="12" name="Shape 8"/>
          <p:cNvSpPr/>
          <p:nvPr/>
        </p:nvSpPr>
        <p:spPr>
          <a:xfrm>
            <a:off x="8503920" y="4297680"/>
            <a:ext cx="3108960" cy="1737360"/>
          </a:xfrm>
          <a:prstGeom prst="roundRect">
            <a:avLst>
              <a:gd name="adj" fmla="val 4211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8732520" y="4434840"/>
            <a:ext cx="26517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[Second number]</a:t>
            </a:r>
            <a:endParaRPr lang="en-US" sz="18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[Retention, margin or growth]</a:t>
            </a:r>
            <a:endParaRPr lang="en-US" sz="1800" dirty="0"/>
          </a:p>
        </p:txBody>
      </p:sp>
      <p:sp>
        <p:nvSpPr>
          <p:cNvPr id="14" name="Text 10"/>
          <p:cNvSpPr/>
          <p:nvPr/>
        </p:nvSpPr>
        <p:spPr>
          <a:xfrm>
            <a:off x="548640" y="6126480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data: right-click the chart and edit the data.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· THE ASK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Raising [amount] to reach [milestone] in [months]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"Raising $2.5M to reach 150 clinics and $1.2M ARR in 20 months"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48640" y="2286000"/>
            <a:ext cx="45720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[$ amount]</a:t>
            </a:r>
            <a:endParaRPr lang="en-US" sz="5400" dirty="0"/>
          </a:p>
        </p:txBody>
      </p:sp>
      <p:sp>
        <p:nvSpPr>
          <p:cNvPr id="10" name="Text 7"/>
          <p:cNvSpPr/>
          <p:nvPr/>
        </p:nvSpPr>
        <p:spPr>
          <a:xfrm>
            <a:off x="548640" y="3474720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[Runway in months] · [Milestone it reaches]</a:t>
            </a:r>
            <a:endParaRPr lang="en-US" sz="1600" dirty="0"/>
          </a:p>
        </p:txBody>
      </p:sp>
      <p:graphicFrame>
        <p:nvGraphicFramePr>
          <p:cNvPr id="11" name="Chart 0" descr=""/>
          <p:cNvGraphicFramePr/>
          <p:nvPr/>
        </p:nvGraphicFramePr>
        <p:xfrm>
          <a:off x="6400800" y="2103120"/>
          <a:ext cx="5212080" cy="38404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2" name="Text 8"/>
          <p:cNvSpPr/>
          <p:nvPr/>
        </p:nvSpPr>
        <p:spPr>
          <a:xfrm>
            <a:off x="548640" y="4206240"/>
            <a:ext cx="548640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[Milestone 1, with date]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[Milestone 2, with date]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sets up: the next round]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914400" y="2103120"/>
            <a:ext cx="10058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[Name]</a:t>
            </a:r>
            <a:endParaRPr lang="en-US" sz="4400" dirty="0"/>
          </a:p>
        </p:txBody>
      </p:sp>
      <p:sp>
        <p:nvSpPr>
          <p:cNvPr id="7" name="Text 4"/>
          <p:cNvSpPr/>
          <p:nvPr/>
        </p:nvSpPr>
        <p:spPr>
          <a:xfrm>
            <a:off x="914400" y="301752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[email] · [website]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914400" y="393192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[One line: what you do and what you are raising]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seed deck</dc:title>
  <dc:subject>PptxGenJS Presentation</dc:subject>
  <dc:creator>Millionrounds</dc:creator>
  <cp:lastModifiedBy>Millionrounds</cp:lastModifiedBy>
  <cp:revision>1</cp:revision>
  <dcterms:created xsi:type="dcterms:W3CDTF">2026-10-26T08:07:01Z</dcterms:created>
  <dcterms:modified xsi:type="dcterms:W3CDTF">2026-10-26T08:07:01Z</dcterms:modified>
</cp:coreProperties>
</file>