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3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[Your metric]</c:v>
                </c:pt>
              </c:strCache>
            </c:strRef>
          </c:tx>
          <c:spPr>
            <a:solidFill>
              <a:srgbClr val="2B7278"/>
            </a:solidFill>
            <a:ln w="38100" cap="flat">
              <a:solidFill>
                <a:srgbClr val="2B727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B7278"/>
              </a:solidFill>
              <a:ln w="9525" cap="flat">
                <a:solidFill>
                  <a:srgbClr val="2B727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M1</c:v>
                  </c:pt>
                  <c:pt idx="1">
                    <c:v>M2</c:v>
                  </c:pt>
                  <c:pt idx="2">
                    <c:v>M3</c:v>
                  </c:pt>
                  <c:pt idx="3">
                    <c:v>M4</c:v>
                  </c:pt>
                  <c:pt idx="4">
                    <c:v>M5</c:v>
                  </c:pt>
                  <c:pt idx="5">
                    <c:v>M6</c:v>
                  </c:pt>
                  <c:pt idx="6">
                    <c:v>M7</c:v>
                  </c:pt>
                  <c:pt idx="7">
                    <c:v>M8</c:v>
                  </c:pt>
                  <c:pt idx="8">
                    <c:v>M9</c:v>
                  </c:pt>
                  <c:pt idx="9">
                    <c:v>M10</c:v>
                  </c:pt>
                  <c:pt idx="10">
                    <c:v>M11</c:v>
                  </c:pt>
                  <c:pt idx="11">
                    <c:v>M12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12</c:v>
                </c:pt>
                <c:pt idx="2">
                  <c:v>15</c:v>
                </c:pt>
                <c:pt idx="3">
                  <c:v>17</c:v>
                </c:pt>
                <c:pt idx="4">
                  <c:v>21</c:v>
                </c:pt>
                <c:pt idx="5">
                  <c:v>26</c:v>
                </c:pt>
                <c:pt idx="6">
                  <c:v>30</c:v>
                </c:pt>
                <c:pt idx="7">
                  <c:v>37</c:v>
                </c:pt>
                <c:pt idx="8">
                  <c:v>44</c:v>
                </c:pt>
                <c:pt idx="9">
                  <c:v>52</c:v>
                </c:pt>
                <c:pt idx="10">
                  <c:v>63</c:v>
                </c:pt>
                <c:pt idx="11">
                  <c:v>75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47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DCD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476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 of funds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B7278"/>
              </a:solidFill>
              <a:effectLst/>
            </c:spPr>
          </c:dPt>
          <c:dPt>
            <c:idx val="1"/>
            <c:bubble3D val="0"/>
            <c:spPr>
              <a:solidFill>
                <a:srgbClr val="0B1214"/>
              </a:solidFill>
              <a:effectLst/>
            </c:spPr>
          </c:dPt>
          <c:dPt>
            <c:idx val="2"/>
            <c:bubble3D val="0"/>
            <c:spPr>
              <a:solidFill>
                <a:srgbClr val="9AB5B7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[Product]</c:v>
                </c:pt>
                <c:pt idx="1">
                  <c:v>[Sales]</c:v>
                </c:pt>
                <c:pt idx="2">
                  <c:v>[Operations]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55</c:v>
                </c:pt>
                <c:pt idx="1">
                  <c:v>35</c:v>
                </c:pt>
                <c:pt idx="2">
                  <c:v>10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300"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COVER: [Company]: [what you do] for [whom]
Example: Acme: fills the appointments clinics lose to no-shows
What goes on it:
- The name and one line a stranger could repeat
- The round and the date and the accelerator
Leave off: A tagline that sounds like a brand and explains nothing.
From the the demo-day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PROBLEM: [Who] lose [what] every [period]
Example: Clinics lose 18% of appointments to no-shows
What goes on it:
- Who has the problem, in one line
- What it costs them, in money or time, with a number
- How they cope today
Leave off: A problem only you have noticed, or one sized in adjectives.
From the the demo-day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PRODUCT: [How it works] in [n] steps
Example: Connect, predict, refill: live in an afternoon
What goes on it:
- One screenshot or the flow in three steps
- What the customer does and what the product does
Leave off: Every screen you have built.
From the the demo-day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TRACTION: [Metric] up [x] in [period]
Example: ARR up 8x in a year, to $168k
What goes on it:
- One chart of the metric that matters, over time
- Retention or repeat use beside it
Leave off: Cumulative charts, vanity numbers, and no dates on the axis.
From the the demo-day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MARKET: [n] [customers] pay [amount]: a $[size] market
Example: 230,000 clinics at $4,200 a year: a $1B market in the US
What goes on it:
- The market bottom up: customers you can reach times what each pays
- Where you start and where it leads
Leave off: A top-down TAM from an analyst report with no route to it.
From the the demo-day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BUSINESS MODEL: [Price] per [unit], paid back in [time]
Example: $350 a clinic a month, paid back in under two months
What goes on it:
- Who pays, how much and how often
- Margin, and payback on acquiring a customer if you know it
Leave off: Five revenue streams. Show the one that matters.
From the the demo-day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TEAM: [Why this team] wins this market
Example: Ran a 60-clinic group; built scheduling at scale
What goes on it:
- The founders, and the one thing each has done that matters here
- Key hires and advisers only if they change the odds
Leave off: Logos of every employer and degree.
From the the demo-day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ASK: Raising [amount] to reach [milestone] in [months]
Example: Raising $2.5M to reach 150 clinics and $1.2M ARR in 20 months
What goes on it:
- The amount, and the runway it buys
- The milestones it reaches, which set up the next round
- Use of funds in three lines at most
Leave off: An amount with no milestone, or "$1M to $3M".
From the the demo-day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B7278"/>
          </a:solidFill>
          <a:ln w="12700">
            <a:solidFill>
              <a:srgbClr val="2B727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201168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</a:t>
            </a:r>
            <a:endParaRPr lang="en-US" sz="5400" dirty="0"/>
          </a:p>
        </p:txBody>
      </p:sp>
      <p:sp>
        <p:nvSpPr>
          <p:cNvPr id="8" name="Text 5"/>
          <p:cNvSpPr/>
          <p:nvPr/>
        </p:nvSpPr>
        <p:spPr>
          <a:xfrm>
            <a:off x="914400" y="310896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you do] for [whom], in one line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14400" y="384048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"Acme: fills the appointments clinics lose to no-shows"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14400" y="51206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[Accelerator] demo day · [Month Year]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PROBLEM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[Who] lose [what] every [period]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"Clinics lose 18% of appointments to no-shows"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sentence you want remembered, with a number]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548640" y="3749040"/>
            <a:ext cx="110642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has the problem, in one line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costs them, in money or time, with a number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cope today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PRODUCT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[How it works] in [n] steps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"Connect, predict, refill: live in an afternoon"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· TRACTION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[Metric] up [x] in [period]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"ARR up 8x in a year, to $168k"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548640" y="2286000"/>
          <a:ext cx="768096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Shape 6"/>
          <p:cNvSpPr/>
          <p:nvPr/>
        </p:nvSpPr>
        <p:spPr>
          <a:xfrm>
            <a:off x="8503920" y="2286000"/>
            <a:ext cx="3108960" cy="1737360"/>
          </a:xfrm>
          <a:prstGeom prst="roundRect">
            <a:avLst>
              <a:gd name="adj" fmla="val 4211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732520" y="242316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[Headline number]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is, and when]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8503920" y="4297680"/>
            <a:ext cx="3108960" cy="1737360"/>
          </a:xfrm>
          <a:prstGeom prst="roundRect">
            <a:avLst>
              <a:gd name="adj" fmla="val 4211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732520" y="443484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[Second number]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[Retention, margin or growth]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548640" y="612648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data: right-click the chart and edit the data.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· MARKET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[n] [customers] pay [amount]: a $[size] market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"230,000 clinics at $4,200 a year: a $1B market in the US"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548640" y="46634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market bottom up: customers you can reach times what each pays · Where you start and where it leads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· BUSINESS MODEL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[Price] per [unit], paid back in [time]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"$350 a clinic a month, paid back in under two months"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548640" y="46634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pays, how much and how often · Margin, and payback on acquiring a customer if you know it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· TEAM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[Why this team] wins this market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"Ran a 60-clinic group; built scheduling at scale"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156972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34924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32816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912876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10768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· THE ASK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Raising [amount] to reach [milestone] in [months]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"Raising $2.5M to reach 150 clinics and $1.2M ARR in 20 months"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amount]</a:t>
            </a:r>
            <a:endParaRPr lang="en-US" sz="5400" dirty="0"/>
          </a:p>
        </p:txBody>
      </p:sp>
      <p:sp>
        <p:nvSpPr>
          <p:cNvPr id="10" name="Text 7"/>
          <p:cNvSpPr/>
          <p:nvPr/>
        </p:nvSpPr>
        <p:spPr>
          <a:xfrm>
            <a:off x="548640" y="347472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[Runway in months] · [Milestone it reaches]</a:t>
            </a:r>
            <a:endParaRPr lang="en-US" sz="1600" dirty="0"/>
          </a:p>
        </p:txBody>
      </p:sp>
      <p:graphicFrame>
        <p:nvGraphicFramePr>
          <p:cNvPr id="11" name="Chart 0" descr=""/>
          <p:cNvGraphicFramePr/>
          <p:nvPr/>
        </p:nvGraphicFramePr>
        <p:xfrm>
          <a:off x="6400800" y="2103120"/>
          <a:ext cx="521208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2" name="Text 8"/>
          <p:cNvSpPr/>
          <p:nvPr/>
        </p:nvSpPr>
        <p:spPr>
          <a:xfrm>
            <a:off x="548640" y="4206240"/>
            <a:ext cx="54864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[Milestone 1, with date]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[Milestone 2, with date]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sets up: the next round]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demo-day deck</dc:title>
  <dc:subject>PptxGenJS Presentation</dc:subject>
  <dc:creator>Millionrounds</dc:creator>
  <cp:lastModifiedBy>Millionrounds</cp:lastModifiedBy>
  <cp:revision>1</cp:revision>
  <dcterms:created xsi:type="dcterms:W3CDTF">2026-10-26T10:30:37Z</dcterms:created>
  <dcterms:modified xsi:type="dcterms:W3CDTF">2026-10-26T10:30:37Z</dcterms:modified>
</cp:coreProperties>
</file>